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3" r:id="rId2"/>
    <p:sldId id="264" r:id="rId3"/>
    <p:sldId id="265" r:id="rId4"/>
    <p:sldId id="281" r:id="rId5"/>
    <p:sldId id="282" r:id="rId6"/>
    <p:sldId id="283" r:id="rId7"/>
    <p:sldId id="284" r:id="rId8"/>
    <p:sldId id="285" r:id="rId9"/>
    <p:sldId id="286" r:id="rId10"/>
    <p:sldId id="268" r:id="rId11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13"/>
      <p:bold r:id="rId14"/>
      <p:italic r:id="rId15"/>
      <p:boldItalic r:id="rId16"/>
    </p:embeddedFont>
    <p:embeddedFont>
      <p:font typeface="IBM Plex Sans SemiBold" panose="020B0703050203000203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0" roundtripDataSignature="AMtx7mij50R2kKbfBlmwODO5wHKSIGQT8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B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50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Стандартный слайд знакомства.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4028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422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509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095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9352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0929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3" name="Google Shape;13;p31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4" name="Google Shape;14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1_Title slide 5_2_1_2_1_1_1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2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32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32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1" name="Google Shape;21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2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1_Title slide 5_2_1_4_1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5" name="Google Shape;25;p33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33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7" name="Google Shape;27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1_Title slide 5_2_1_12_1">
    <p:bg>
      <p:bgPr>
        <a:solidFill>
          <a:schemeClr val="lt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77" name="Google Shape;77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1_Title slide 5_2_1_12_1_1"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4" name="Google Shape;104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7" r:id="rId4"/>
    <p:sldLayoutId id="214748366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ssk.ru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"/>
          <p:cNvSpPr txBox="1">
            <a:spLocks noGrp="1"/>
          </p:cNvSpPr>
          <p:nvPr>
            <p:ph type="title"/>
          </p:nvPr>
        </p:nvSpPr>
        <p:spPr>
          <a:xfrm>
            <a:off x="539999" y="719999"/>
            <a:ext cx="4339181" cy="2902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dirty="0"/>
              <a:t>Исследование особенностей ручного тестирования веб-приложений</a:t>
            </a:r>
            <a:endParaRPr dirty="0"/>
          </a:p>
        </p:txBody>
      </p:sp>
      <p:sp>
        <p:nvSpPr>
          <p:cNvPr id="154" name="Google Shape;154;p7"/>
          <p:cNvSpPr txBox="1">
            <a:spLocks noGrp="1"/>
          </p:cNvSpPr>
          <p:nvPr>
            <p:ph type="subTitle" idx="1"/>
          </p:nvPr>
        </p:nvSpPr>
        <p:spPr>
          <a:xfrm>
            <a:off x="539999" y="3622243"/>
            <a:ext cx="385200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-RU" dirty="0">
                <a:solidFill>
                  <a:schemeClr val="accent2"/>
                </a:solidFill>
              </a:rPr>
              <a:t>Ручное тестирование веб-приложений в условиях отсутствия технического задания</a:t>
            </a:r>
            <a:br>
              <a:rPr lang="ru" dirty="0">
                <a:solidFill>
                  <a:schemeClr val="accent2"/>
                </a:solidFill>
              </a:rPr>
            </a:br>
            <a:r>
              <a:rPr lang="ru" dirty="0"/>
              <a:t>В данном проекте проведено </a:t>
            </a:r>
            <a:r>
              <a:rPr lang="ru-RU" dirty="0"/>
              <a:t>исследование особенностей организации процесса ручного тестирования веб-приложений в условиях отсутствия технического задания на примере тестирования веб-приложения АО «</a:t>
            </a:r>
            <a:r>
              <a:rPr lang="ru-RU" dirty="0" err="1"/>
              <a:t>Россети</a:t>
            </a:r>
            <a:r>
              <a:rPr lang="ru-RU" dirty="0"/>
              <a:t> Центр закупок»</a:t>
            </a:r>
            <a:endParaRPr sz="1000" dirty="0"/>
          </a:p>
        </p:txBody>
      </p:sp>
      <p:sp>
        <p:nvSpPr>
          <p:cNvPr id="155" name="Google Shape;155;p7"/>
          <p:cNvSpPr/>
          <p:nvPr/>
        </p:nvSpPr>
        <p:spPr>
          <a:xfrm>
            <a:off x="5030719" y="898000"/>
            <a:ext cx="3964500" cy="3177000"/>
          </a:xfrm>
          <a:prstGeom prst="roundRect">
            <a:avLst>
              <a:gd name="adj" fmla="val 16667"/>
            </a:avLst>
          </a:prstGeom>
          <a:solidFill>
            <a:srgbClr val="005B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064A82-7993-9425-10D1-92D7175A5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719" y="1795917"/>
            <a:ext cx="3972278" cy="14933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"/>
          <p:cNvSpPr txBox="1">
            <a:spLocks noGrp="1"/>
          </p:cNvSpPr>
          <p:nvPr>
            <p:ph type="subTitle" idx="1"/>
          </p:nvPr>
        </p:nvSpPr>
        <p:spPr>
          <a:xfrm>
            <a:off x="540000" y="702557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</a:pPr>
            <a:r>
              <a:rPr lang="ru-RU" dirty="0">
                <a:solidFill>
                  <a:schemeClr val="dk1"/>
                </a:solidFill>
              </a:rPr>
              <a:t>1. Изучена литература, касающаяся темы исследования;</a:t>
            </a: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</a:pPr>
            <a:r>
              <a:rPr lang="ru-RU" dirty="0">
                <a:solidFill>
                  <a:schemeClr val="dk1"/>
                </a:solidFill>
              </a:rPr>
              <a:t>2. Рассмотрены основные виды и методы ручного тестирования веб-приложений;</a:t>
            </a: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</a:pPr>
            <a:r>
              <a:rPr lang="ru-RU" dirty="0">
                <a:solidFill>
                  <a:schemeClr val="dk1"/>
                </a:solidFill>
              </a:rPr>
              <a:t>3. Ознакомлены с основными принципами составления такой тестовой документации как чек-листы, тест-кейсы, тест-планы, баг-репорты;</a:t>
            </a: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</a:pPr>
            <a:r>
              <a:rPr lang="ru-RU" dirty="0">
                <a:solidFill>
                  <a:schemeClr val="dk1"/>
                </a:solidFill>
              </a:rPr>
              <a:t>4. Составлен план ручного тестирования веб-приложения АО «</a:t>
            </a:r>
            <a:r>
              <a:rPr lang="ru-RU" dirty="0" err="1">
                <a:solidFill>
                  <a:schemeClr val="dk1"/>
                </a:solidFill>
              </a:rPr>
              <a:t>Россети</a:t>
            </a:r>
            <a:r>
              <a:rPr lang="ru-RU" dirty="0">
                <a:solidFill>
                  <a:schemeClr val="dk1"/>
                </a:solidFill>
              </a:rPr>
              <a:t> Центр закупок» с использованием техник тест-дизайна;</a:t>
            </a: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</a:pPr>
            <a:r>
              <a:rPr lang="ru-RU" dirty="0">
                <a:solidFill>
                  <a:schemeClr val="dk1"/>
                </a:solidFill>
              </a:rPr>
              <a:t>5. Выполнено ручное тестирование веб-приложения АО «</a:t>
            </a:r>
            <a:r>
              <a:rPr lang="ru-RU" dirty="0" err="1">
                <a:solidFill>
                  <a:schemeClr val="dk1"/>
                </a:solidFill>
              </a:rPr>
              <a:t>Россети</a:t>
            </a:r>
            <a:r>
              <a:rPr lang="ru-RU" dirty="0">
                <a:solidFill>
                  <a:schemeClr val="dk1"/>
                </a:solidFill>
              </a:rPr>
              <a:t> Центр закупок», в результате которого определено, что процесс взаимодействия с веб-приложением интуитивно понятен и легок в использовании. Пользователю не требуется никаких специальных инструкций для пользования веб-приложением, и он может легко найти нужные сведения и выполнить необходимые действия. В результате проверки интерфейса установлено, что все элементы данных отображаются в соответствие с предполагаемыми ожиданиями и соответствуют содержанию. Обнаружена только одна ошибка, на которую составлен баг-репорт. Тестирование в ручном режиме на различных версиях популярных браузеров и на разных операционных системах показало, что веб-приложение корректно отображается и функционирует. </a:t>
            </a: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</a:pPr>
            <a:r>
              <a:rPr lang="ru-RU" dirty="0">
                <a:solidFill>
                  <a:schemeClr val="dk1"/>
                </a:solidFill>
              </a:rPr>
              <a:t>6. Разработаны предложения по улучшению ручного тестирования веб-приложения АО «</a:t>
            </a:r>
            <a:r>
              <a:rPr lang="ru-RU" dirty="0" err="1">
                <a:solidFill>
                  <a:schemeClr val="dk1"/>
                </a:solidFill>
              </a:rPr>
              <a:t>Россети</a:t>
            </a:r>
            <a:r>
              <a:rPr lang="ru-RU" dirty="0">
                <a:solidFill>
                  <a:schemeClr val="dk1"/>
                </a:solidFill>
              </a:rPr>
              <a:t> Центр закупок».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88" name="Google Shape;188;p12"/>
          <p:cNvSpPr txBox="1">
            <a:spLocks noGrp="1"/>
          </p:cNvSpPr>
          <p:nvPr>
            <p:ph type="title"/>
          </p:nvPr>
        </p:nvSpPr>
        <p:spPr>
          <a:xfrm>
            <a:off x="540000" y="462823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</a:rPr>
              <a:t>Достигнутые цели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" name="Google Shape;194;p13">
            <a:extLst>
              <a:ext uri="{FF2B5EF4-FFF2-40B4-BE49-F238E27FC236}">
                <a16:creationId xmlns:a16="http://schemas.microsoft.com/office/drawing/2014/main" id="{C0EE05D7-D3DB-8DA7-8326-AAC1626F7CD2}"/>
              </a:ext>
            </a:extLst>
          </p:cNvPr>
          <p:cNvSpPr txBox="1">
            <a:spLocks/>
          </p:cNvSpPr>
          <p:nvPr/>
        </p:nvSpPr>
        <p:spPr>
          <a:xfrm>
            <a:off x="540000" y="3963258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pPr>
              <a:buSzPts val="600"/>
            </a:pPr>
            <a:r>
              <a:rPr lang="ru-RU" dirty="0">
                <a:solidFill>
                  <a:schemeClr val="dk1"/>
                </a:solidFill>
              </a:rPr>
              <a:t>Идеи на будущее</a:t>
            </a:r>
          </a:p>
        </p:txBody>
      </p:sp>
      <p:sp>
        <p:nvSpPr>
          <p:cNvPr id="3" name="Google Shape;193;p13">
            <a:extLst>
              <a:ext uri="{FF2B5EF4-FFF2-40B4-BE49-F238E27FC236}">
                <a16:creationId xmlns:a16="http://schemas.microsoft.com/office/drawing/2014/main" id="{22D9E8D9-C7F6-12AC-BDB5-82EC91CE4FB3}"/>
              </a:ext>
            </a:extLst>
          </p:cNvPr>
          <p:cNvSpPr txBox="1">
            <a:spLocks/>
          </p:cNvSpPr>
          <p:nvPr/>
        </p:nvSpPr>
        <p:spPr>
          <a:xfrm>
            <a:off x="540000" y="4288948"/>
            <a:ext cx="8064000" cy="790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dirty="0">
                <a:solidFill>
                  <a:schemeClr val="dk1"/>
                </a:solidFill>
              </a:rPr>
              <a:t>В процессе ручного тестирования веб-приложения АО «</a:t>
            </a:r>
            <a:r>
              <a:rPr lang="ru-RU" dirty="0" err="1">
                <a:solidFill>
                  <a:schemeClr val="dk1"/>
                </a:solidFill>
              </a:rPr>
              <a:t>Россети</a:t>
            </a:r>
            <a:r>
              <a:rPr lang="ru-RU" dirty="0">
                <a:solidFill>
                  <a:schemeClr val="dk1"/>
                </a:solidFill>
              </a:rPr>
              <a:t> Центр закупок» тестировщику не хватало желаемых навыков для выполнения своих задач, поэтому процесс тестирования занял слишком много времени. Для улучшения ручного тестирования веб-приложений необходимо продолжать обучение и больше практиковаться.</a:t>
            </a:r>
            <a:endParaRPr lang="ru-R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8"/>
          <p:cNvPicPr preferRelativeResize="0"/>
          <p:nvPr/>
        </p:nvPicPr>
        <p:blipFill>
          <a:blip r:embed="rId3"/>
          <a:srcRect t="212" b="212"/>
          <a:stretch/>
        </p:blipFill>
        <p:spPr>
          <a:xfrm>
            <a:off x="540000" y="720011"/>
            <a:ext cx="2659800" cy="3973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61" name="Google Shape;161;p8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Давайте знакомиться!</a:t>
            </a:r>
            <a:endParaRPr/>
          </a:p>
        </p:txBody>
      </p:sp>
      <p:sp>
        <p:nvSpPr>
          <p:cNvPr id="162" name="Google Shape;162;p8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 sz="1800" dirty="0">
                <a:solidFill>
                  <a:schemeClr val="dk1"/>
                </a:solidFill>
              </a:rPr>
              <a:t>Елена Андреева</a:t>
            </a:r>
            <a:endParaRPr sz="1800" dirty="0"/>
          </a:p>
        </p:txBody>
      </p:sp>
      <p:sp>
        <p:nvSpPr>
          <p:cNvPr id="163" name="Google Shape;163;p8"/>
          <p:cNvSpPr txBox="1">
            <a:spLocks noGrp="1"/>
          </p:cNvSpPr>
          <p:nvPr>
            <p:ph type="subTitle" idx="1"/>
          </p:nvPr>
        </p:nvSpPr>
        <p:spPr>
          <a:xfrm>
            <a:off x="3805200" y="1029150"/>
            <a:ext cx="4798800" cy="212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1200" dirty="0">
                <a:solidFill>
                  <a:schemeClr val="dk2"/>
                </a:solidFill>
              </a:rPr>
              <a:t>Инженер по тестированию ПО, 2022</a:t>
            </a: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164" name="Google Shape;164;p8"/>
          <p:cNvSpPr txBox="1">
            <a:spLocks noGrp="1"/>
          </p:cNvSpPr>
          <p:nvPr>
            <p:ph type="subTitle" idx="2"/>
          </p:nvPr>
        </p:nvSpPr>
        <p:spPr>
          <a:xfrm>
            <a:off x="3805200" y="1440000"/>
            <a:ext cx="4798800" cy="2848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 dirty="0">
                <a:solidFill>
                  <a:schemeClr val="dk1"/>
                </a:solidFill>
              </a:rPr>
              <a:t>Мне 43 года, живу в Санкт-Петербурге</a:t>
            </a: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В 2003 году с отличием закончила Южно-Российский государственный технический университет и получила квалификацию инженера по специальности «Порошковая металлургия, композиционные материалы и покрытия»</a:t>
            </a:r>
            <a:endParaRPr sz="1200" dirty="0">
              <a:solidFill>
                <a:schemeClr val="dk1"/>
              </a:solidFill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15 лет работала специалистом тендерных закупок в энергетической компании</a:t>
            </a: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В настоящее время решила поменять сферу деятельности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subTitle" idx="1"/>
          </p:nvPr>
        </p:nvSpPr>
        <p:spPr>
          <a:xfrm>
            <a:off x="540000" y="847575"/>
            <a:ext cx="8064000" cy="48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 dirty="0">
                <a:solidFill>
                  <a:schemeClr val="dk1"/>
                </a:solidFill>
              </a:rPr>
              <a:t>Исследовать особенности организации процесса ручного тестирования веб-приложений в условиях отсутствия технического задания на примере тестирования веб-приложения АО «</a:t>
            </a:r>
            <a:r>
              <a:rPr lang="ru-RU" dirty="0" err="1">
                <a:solidFill>
                  <a:schemeClr val="dk1"/>
                </a:solidFill>
              </a:rPr>
              <a:t>Россети</a:t>
            </a:r>
            <a:r>
              <a:rPr lang="ru-RU" dirty="0">
                <a:solidFill>
                  <a:schemeClr val="dk1"/>
                </a:solidFill>
              </a:rPr>
              <a:t> Центр закупок».</a:t>
            </a:r>
            <a:endParaRPr dirty="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540000" y="489187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</a:rPr>
              <a:t>Поставленная задача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" name="Google Shape;170;p9">
            <a:extLst>
              <a:ext uri="{FF2B5EF4-FFF2-40B4-BE49-F238E27FC236}">
                <a16:creationId xmlns:a16="http://schemas.microsoft.com/office/drawing/2014/main" id="{066E1841-A812-7A8C-6FDD-CF5AE79EC2B2}"/>
              </a:ext>
            </a:extLst>
          </p:cNvPr>
          <p:cNvSpPr txBox="1">
            <a:spLocks/>
          </p:cNvSpPr>
          <p:nvPr/>
        </p:nvSpPr>
        <p:spPr>
          <a:xfrm>
            <a:off x="540000" y="1289578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pPr>
              <a:buSzPts val="600"/>
            </a:pPr>
            <a:r>
              <a:rPr lang="ru-RU" dirty="0">
                <a:solidFill>
                  <a:schemeClr val="dk1"/>
                </a:solidFill>
              </a:rPr>
              <a:t>Цель проекта</a:t>
            </a:r>
          </a:p>
        </p:txBody>
      </p:sp>
      <p:sp>
        <p:nvSpPr>
          <p:cNvPr id="4" name="Google Shape;169;p9">
            <a:extLst>
              <a:ext uri="{FF2B5EF4-FFF2-40B4-BE49-F238E27FC236}">
                <a16:creationId xmlns:a16="http://schemas.microsoft.com/office/drawing/2014/main" id="{C494B0F0-A5B0-ADD6-5279-813587D6A408}"/>
              </a:ext>
            </a:extLst>
          </p:cNvPr>
          <p:cNvSpPr txBox="1">
            <a:spLocks/>
          </p:cNvSpPr>
          <p:nvPr/>
        </p:nvSpPr>
        <p:spPr>
          <a:xfrm>
            <a:off x="540000" y="1676729"/>
            <a:ext cx="8064000" cy="630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dirty="0">
                <a:solidFill>
                  <a:schemeClr val="dk1"/>
                </a:solidFill>
              </a:rPr>
              <a:t>Изучить особенности ручного тестирования веб-приложений в условиях отсутствия спецификации к программному продукту и разработать предложения по улучшению процесса ручного тестирования веб-приложения АО «</a:t>
            </a:r>
            <a:r>
              <a:rPr lang="ru-RU" dirty="0" err="1">
                <a:solidFill>
                  <a:schemeClr val="dk1"/>
                </a:solidFill>
              </a:rPr>
              <a:t>Россети</a:t>
            </a:r>
            <a:r>
              <a:rPr lang="ru-RU" dirty="0">
                <a:solidFill>
                  <a:schemeClr val="dk1"/>
                </a:solidFill>
              </a:rPr>
              <a:t> Центр закупок».</a:t>
            </a:r>
            <a:endParaRPr lang="ru-RU" dirty="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5" name="Google Shape;176;p10">
            <a:extLst>
              <a:ext uri="{FF2B5EF4-FFF2-40B4-BE49-F238E27FC236}">
                <a16:creationId xmlns:a16="http://schemas.microsoft.com/office/drawing/2014/main" id="{2E85C2E6-49FB-4A29-0355-A11910B5527A}"/>
              </a:ext>
            </a:extLst>
          </p:cNvPr>
          <p:cNvSpPr txBox="1">
            <a:spLocks/>
          </p:cNvSpPr>
          <p:nvPr/>
        </p:nvSpPr>
        <p:spPr>
          <a:xfrm>
            <a:off x="540000" y="2248772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pPr>
              <a:buSzPts val="600"/>
            </a:pPr>
            <a:r>
              <a:rPr lang="ru-RU" dirty="0">
                <a:solidFill>
                  <a:schemeClr val="dk1"/>
                </a:solidFill>
              </a:rPr>
              <a:t>План работы состоял из следующих этапов: </a:t>
            </a:r>
          </a:p>
        </p:txBody>
      </p:sp>
      <p:sp>
        <p:nvSpPr>
          <p:cNvPr id="6" name="Google Shape;175;p10">
            <a:extLst>
              <a:ext uri="{FF2B5EF4-FFF2-40B4-BE49-F238E27FC236}">
                <a16:creationId xmlns:a16="http://schemas.microsoft.com/office/drawing/2014/main" id="{8E2E250A-1A7A-0E96-763E-3F1B0CE8A099}"/>
              </a:ext>
            </a:extLst>
          </p:cNvPr>
          <p:cNvSpPr txBox="1">
            <a:spLocks/>
          </p:cNvSpPr>
          <p:nvPr/>
        </p:nvSpPr>
        <p:spPr>
          <a:xfrm>
            <a:off x="540000" y="2569143"/>
            <a:ext cx="8064000" cy="2219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ru-RU" dirty="0">
                <a:solidFill>
                  <a:schemeClr val="dk1"/>
                </a:solidFill>
              </a:rPr>
              <a:t>1. Изучение литературы, касающейся темы исследования;</a:t>
            </a:r>
          </a:p>
          <a:p>
            <a:pPr>
              <a:spcBef>
                <a:spcPts val="600"/>
              </a:spcBef>
            </a:pPr>
            <a:r>
              <a:rPr lang="ru-RU" dirty="0">
                <a:solidFill>
                  <a:schemeClr val="dk1"/>
                </a:solidFill>
              </a:rPr>
              <a:t>2. Рассмотрение основных видов и методов ручного тестирования веб-приложений;</a:t>
            </a:r>
          </a:p>
          <a:p>
            <a:pPr>
              <a:spcBef>
                <a:spcPts val="600"/>
              </a:spcBef>
            </a:pPr>
            <a:r>
              <a:rPr lang="ru-RU" dirty="0">
                <a:solidFill>
                  <a:schemeClr val="dk1"/>
                </a:solidFill>
              </a:rPr>
              <a:t>3. Ознакомление с основными принципами составления такой тестовой документации как чек-листы, тест-кейсы, тест-планы, баг-репорты;</a:t>
            </a:r>
          </a:p>
          <a:p>
            <a:pPr>
              <a:spcBef>
                <a:spcPts val="600"/>
              </a:spcBef>
            </a:pPr>
            <a:r>
              <a:rPr lang="ru-RU" dirty="0">
                <a:solidFill>
                  <a:schemeClr val="dk1"/>
                </a:solidFill>
              </a:rPr>
              <a:t>4. Составление плана ручного тестирования веб-приложения АО «</a:t>
            </a:r>
            <a:r>
              <a:rPr lang="ru-RU" dirty="0" err="1">
                <a:solidFill>
                  <a:schemeClr val="dk1"/>
                </a:solidFill>
              </a:rPr>
              <a:t>Россети</a:t>
            </a:r>
            <a:r>
              <a:rPr lang="ru-RU" dirty="0">
                <a:solidFill>
                  <a:schemeClr val="dk1"/>
                </a:solidFill>
              </a:rPr>
              <a:t> Центр закупок» с использованием техник тест-дизайна;</a:t>
            </a:r>
          </a:p>
          <a:p>
            <a:pPr>
              <a:spcBef>
                <a:spcPts val="600"/>
              </a:spcBef>
            </a:pPr>
            <a:r>
              <a:rPr lang="ru-RU" dirty="0">
                <a:solidFill>
                  <a:schemeClr val="dk1"/>
                </a:solidFill>
              </a:rPr>
              <a:t>5. Выполнение ручного тестирования веб-приложения АО «</a:t>
            </a:r>
            <a:r>
              <a:rPr lang="ru-RU" dirty="0" err="1">
                <a:solidFill>
                  <a:schemeClr val="dk1"/>
                </a:solidFill>
              </a:rPr>
              <a:t>Россети</a:t>
            </a:r>
            <a:r>
              <a:rPr lang="ru-RU" dirty="0">
                <a:solidFill>
                  <a:schemeClr val="dk1"/>
                </a:solidFill>
              </a:rPr>
              <a:t> Центр закупок»;</a:t>
            </a:r>
          </a:p>
          <a:p>
            <a:pPr>
              <a:spcBef>
                <a:spcPts val="600"/>
              </a:spcBef>
            </a:pPr>
            <a:r>
              <a:rPr lang="ru-RU" dirty="0">
                <a:solidFill>
                  <a:schemeClr val="dk1"/>
                </a:solidFill>
              </a:rPr>
              <a:t>6. Разработка предложений по улучшению ручного тестирования веб-приложения АО «</a:t>
            </a:r>
            <a:r>
              <a:rPr lang="ru-RU" dirty="0" err="1">
                <a:solidFill>
                  <a:schemeClr val="dk1"/>
                </a:solidFill>
              </a:rPr>
              <a:t>Россети</a:t>
            </a:r>
            <a:r>
              <a:rPr lang="ru-RU" dirty="0">
                <a:solidFill>
                  <a:schemeClr val="dk1"/>
                </a:solidFill>
              </a:rPr>
              <a:t> Центр закупок».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2"/>
          <p:cNvSpPr txBox="1"/>
          <p:nvPr/>
        </p:nvSpPr>
        <p:spPr>
          <a:xfrm>
            <a:off x="541775" y="1060619"/>
            <a:ext cx="3852000" cy="815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Т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естирование веб-приложения АО «</a:t>
            </a:r>
            <a:r>
              <a:rPr lang="ru-RU" sz="1800" b="0" i="0" u="none" strike="noStrike" cap="none" dirty="0" err="1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Россети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Центр закупок»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  <a:hlinkClick r:id="rId3"/>
              </a:rPr>
              <a:t>http://www.essk.ru/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37" name="Google Shape;337;p22"/>
          <p:cNvSpPr txBox="1"/>
          <p:nvPr/>
        </p:nvSpPr>
        <p:spPr>
          <a:xfrm>
            <a:off x="541775" y="2437450"/>
            <a:ext cx="3852000" cy="64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200" b="0" i="0" u="none" strike="noStrike" cap="none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Ручное тестирование веб-приложения АО «</a:t>
            </a:r>
            <a:r>
              <a:rPr lang="ru-RU" sz="1200" b="0" i="0" u="none" strike="noStrike" cap="none" dirty="0" err="1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Россети</a:t>
            </a:r>
            <a:r>
              <a:rPr lang="ru-RU" sz="1200" b="0" i="0" u="none" strike="noStrike" cap="none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 Центр закупок» без функциональных требований состояло из следующих этапов:</a:t>
            </a:r>
          </a:p>
        </p:txBody>
      </p:sp>
      <p:sp>
        <p:nvSpPr>
          <p:cNvPr id="338" name="Google Shape;338;p22"/>
          <p:cNvSpPr txBox="1"/>
          <p:nvPr/>
        </p:nvSpPr>
        <p:spPr>
          <a:xfrm>
            <a:off x="541775" y="2001900"/>
            <a:ext cx="3852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25400" lvl="0" indent="0" algn="l" rtl="0">
              <a:lnSpc>
                <a:spcPct val="115000"/>
              </a:lnSpc>
              <a:spcBef>
                <a:spcPts val="40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789529-4893-3D9D-7997-3F3C29FD4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1367230"/>
            <a:ext cx="4571999" cy="214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04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2"/>
          <p:cNvSpPr txBox="1"/>
          <p:nvPr/>
        </p:nvSpPr>
        <p:spPr>
          <a:xfrm>
            <a:off x="541775" y="642938"/>
            <a:ext cx="3852000" cy="564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1. Тестирование функциональности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37" name="Google Shape;337;p22"/>
          <p:cNvSpPr txBox="1"/>
          <p:nvPr/>
        </p:nvSpPr>
        <p:spPr>
          <a:xfrm>
            <a:off x="541775" y="1769984"/>
            <a:ext cx="3852000" cy="191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200" b="0" i="0" u="none" strike="noStrike" cap="none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Проверены имеющиеся на странице элементы, такие как кнопки, ссылки, формы и т.д. Убедились, что все элементы работают корректно и выполняют нужные действия. Заполнили все формы, нажали на все ссылки и кнопки, и проверили, что веб-приложение ведет себя в соответствии с ожиданиями. Это включило проверку действий, таких как отправка формы, открытие модального окна, переход на другую страницу и т.д.</a:t>
            </a:r>
          </a:p>
        </p:txBody>
      </p:sp>
      <p:sp>
        <p:nvSpPr>
          <p:cNvPr id="338" name="Google Shape;338;p22"/>
          <p:cNvSpPr txBox="1"/>
          <p:nvPr/>
        </p:nvSpPr>
        <p:spPr>
          <a:xfrm>
            <a:off x="541775" y="2001900"/>
            <a:ext cx="3852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25400" lvl="0" indent="0" algn="l" rtl="0">
              <a:lnSpc>
                <a:spcPct val="115000"/>
              </a:lnSpc>
              <a:spcBef>
                <a:spcPts val="40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0E2876B-5510-CC5F-9759-45215C988F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50145"/>
            <a:ext cx="4578333" cy="243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520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2"/>
          <p:cNvSpPr txBox="1"/>
          <p:nvPr/>
        </p:nvSpPr>
        <p:spPr>
          <a:xfrm>
            <a:off x="541775" y="642938"/>
            <a:ext cx="3852000" cy="564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2. Тестирование юзабилити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37" name="Google Shape;337;p22"/>
          <p:cNvSpPr txBox="1"/>
          <p:nvPr/>
        </p:nvSpPr>
        <p:spPr>
          <a:xfrm>
            <a:off x="541775" y="1769984"/>
            <a:ext cx="3852000" cy="191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200" b="0" i="0" u="none" strike="noStrike" cap="none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Проверили удобство использования веб-приложения. Прошли через весь процесс взаимодействия с веб-приложением и оценили, насколько он интуитивно понятен и легок в использовании. Убедились, что пользователю не требуется никаких специальных инструкций для пользования веб-приложением и он может легко найти нужные сведения и выполнить необходимые действия</a:t>
            </a:r>
          </a:p>
        </p:txBody>
      </p:sp>
      <p:sp>
        <p:nvSpPr>
          <p:cNvPr id="338" name="Google Shape;338;p22"/>
          <p:cNvSpPr txBox="1"/>
          <p:nvPr/>
        </p:nvSpPr>
        <p:spPr>
          <a:xfrm>
            <a:off x="541775" y="2001900"/>
            <a:ext cx="3852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25400" lvl="0" indent="0" algn="l" rtl="0">
              <a:lnSpc>
                <a:spcPct val="115000"/>
              </a:lnSpc>
              <a:spcBef>
                <a:spcPts val="40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40A1E5-EB7B-B20D-5819-71EBCCDAF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684097"/>
            <a:ext cx="4631917" cy="408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33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2"/>
          <p:cNvSpPr txBox="1"/>
          <p:nvPr/>
        </p:nvSpPr>
        <p:spPr>
          <a:xfrm>
            <a:off x="541775" y="642938"/>
            <a:ext cx="3852000" cy="564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3. Тестирование интерфейса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37" name="Google Shape;337;p22"/>
          <p:cNvSpPr txBox="1"/>
          <p:nvPr/>
        </p:nvSpPr>
        <p:spPr>
          <a:xfrm>
            <a:off x="541775" y="1769984"/>
            <a:ext cx="3852000" cy="1279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200" b="0" i="0" u="none" strike="noStrike" cap="none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Проверили, что данные корректно загружаются и отображаются. Убедились, что все элементы данных, такие как фотографии, описания или ссылки, отображаются правильно и соответствуют ожидаемому формату и содержанию. Обнаружена одна ошибка, на которую составлен баг-репорт.</a:t>
            </a:r>
          </a:p>
        </p:txBody>
      </p:sp>
      <p:sp>
        <p:nvSpPr>
          <p:cNvPr id="338" name="Google Shape;338;p22"/>
          <p:cNvSpPr txBox="1"/>
          <p:nvPr/>
        </p:nvSpPr>
        <p:spPr>
          <a:xfrm>
            <a:off x="541775" y="2001900"/>
            <a:ext cx="3852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25400" lvl="0" indent="0" algn="l" rtl="0">
              <a:lnSpc>
                <a:spcPct val="115000"/>
              </a:lnSpc>
              <a:spcBef>
                <a:spcPts val="40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FFAFB2-A4CB-2868-2416-7663EF45E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1500454"/>
            <a:ext cx="4572000" cy="19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28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2"/>
          <p:cNvSpPr txBox="1"/>
          <p:nvPr/>
        </p:nvSpPr>
        <p:spPr>
          <a:xfrm>
            <a:off x="541775" y="1189892"/>
            <a:ext cx="3852000" cy="564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4. Тестирование производительности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37" name="Google Shape;337;p22"/>
          <p:cNvSpPr txBox="1"/>
          <p:nvPr/>
        </p:nvSpPr>
        <p:spPr>
          <a:xfrm>
            <a:off x="541775" y="2434352"/>
            <a:ext cx="3852000" cy="8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200" b="0" i="0" u="none" strike="noStrike" cap="none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Проверили производительность веб-приложения. Открыли страницу и проверили время загрузки, время отклика и другие показатели производительности</a:t>
            </a:r>
          </a:p>
        </p:txBody>
      </p:sp>
      <p:sp>
        <p:nvSpPr>
          <p:cNvPr id="338" name="Google Shape;338;p22"/>
          <p:cNvSpPr txBox="1"/>
          <p:nvPr/>
        </p:nvSpPr>
        <p:spPr>
          <a:xfrm>
            <a:off x="541775" y="2001900"/>
            <a:ext cx="3852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25400" lvl="0" indent="0" algn="l" rtl="0">
              <a:lnSpc>
                <a:spcPct val="115000"/>
              </a:lnSpc>
              <a:spcBef>
                <a:spcPts val="40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CF8B35A-87CA-0CBD-4D3F-8775D4E09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160" y="528221"/>
            <a:ext cx="4321969" cy="22730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56ABD1-0817-CFC6-7C1B-858528945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160" y="2750343"/>
            <a:ext cx="4321969" cy="236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13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2"/>
          <p:cNvSpPr txBox="1"/>
          <p:nvPr/>
        </p:nvSpPr>
        <p:spPr>
          <a:xfrm>
            <a:off x="541775" y="164306"/>
            <a:ext cx="3852000" cy="564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5. Тестирование на различных конфигурациях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37" name="Google Shape;337;p22"/>
          <p:cNvSpPr txBox="1"/>
          <p:nvPr/>
        </p:nvSpPr>
        <p:spPr>
          <a:xfrm>
            <a:off x="541656" y="728662"/>
            <a:ext cx="3852000" cy="2341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200" b="0" i="0" u="none" strike="noStrike" cap="none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Провели тестирование на различных конфигурациях, чтобы убедиться, что веб-приложение работает корректно с разными комбинациями операционных систем, браузеров, устройств и других параметров. Провели тестирование на различных версиях популярных браузеров (Google </a:t>
            </a:r>
            <a:r>
              <a:rPr lang="ru-RU" sz="1200" b="0" i="0" u="none" strike="noStrike" cap="none" dirty="0" err="1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Chrome</a:t>
            </a:r>
            <a:r>
              <a:rPr lang="ru-RU" sz="1200" b="0" i="0" u="none" strike="noStrike" cap="none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, Mozilla Firefox, Safari и Internet Explorer), на разных операционных системах (Windows, </a:t>
            </a:r>
            <a:r>
              <a:rPr lang="ru-RU" sz="1200" b="0" i="0" u="none" strike="noStrike" cap="none" dirty="0" err="1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MacOS</a:t>
            </a:r>
            <a:r>
              <a:rPr lang="ru-RU" sz="1200" b="0" i="0" u="none" strike="noStrike" cap="none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ru-RU" sz="1200" b="0" i="0" u="none" strike="noStrike" cap="none" dirty="0" err="1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Android</a:t>
            </a:r>
            <a:r>
              <a:rPr lang="ru-RU" sz="1200" b="0" i="0" u="none" strike="noStrike" cap="none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 и </a:t>
            </a:r>
            <a:r>
              <a:rPr lang="ru-RU" sz="1200" b="0" i="0" u="none" strike="noStrike" cap="none" dirty="0" err="1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iOS</a:t>
            </a:r>
            <a:r>
              <a:rPr lang="ru-RU" sz="1200" b="0" i="0" u="none" strike="noStrike" cap="none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) и других параметрах, которые могут взаимодействовать с функциональностью веб-приложения</a:t>
            </a:r>
          </a:p>
        </p:txBody>
      </p:sp>
      <p:sp>
        <p:nvSpPr>
          <p:cNvPr id="338" name="Google Shape;338;p22"/>
          <p:cNvSpPr txBox="1"/>
          <p:nvPr/>
        </p:nvSpPr>
        <p:spPr>
          <a:xfrm>
            <a:off x="541775" y="2001900"/>
            <a:ext cx="3852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25400" lvl="0" indent="0" algn="l" rtl="0">
              <a:lnSpc>
                <a:spcPct val="115000"/>
              </a:lnSpc>
              <a:spcBef>
                <a:spcPts val="40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36;p22">
            <a:extLst>
              <a:ext uri="{FF2B5EF4-FFF2-40B4-BE49-F238E27FC236}">
                <a16:creationId xmlns:a16="http://schemas.microsoft.com/office/drawing/2014/main" id="{548864D0-7706-6CFE-9121-52A61D9DF527}"/>
              </a:ext>
            </a:extLst>
          </p:cNvPr>
          <p:cNvSpPr txBox="1"/>
          <p:nvPr/>
        </p:nvSpPr>
        <p:spPr>
          <a:xfrm>
            <a:off x="541656" y="3133695"/>
            <a:ext cx="3852000" cy="378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6. Тестирование безопасности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9" name="Google Shape;337;p22">
            <a:extLst>
              <a:ext uri="{FF2B5EF4-FFF2-40B4-BE49-F238E27FC236}">
                <a16:creationId xmlns:a16="http://schemas.microsoft.com/office/drawing/2014/main" id="{E7D7334E-7B72-8282-1AB0-491EB0B9C87E}"/>
              </a:ext>
            </a:extLst>
          </p:cNvPr>
          <p:cNvSpPr txBox="1"/>
          <p:nvPr/>
        </p:nvSpPr>
        <p:spPr>
          <a:xfrm>
            <a:off x="541656" y="3512313"/>
            <a:ext cx="3852000" cy="8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200" b="0" i="0" u="none" strike="noStrike" cap="none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Провели диагностику безопасности, которая позволяет оценить степень защиты приложения от разного рода уязвимостей, атак и других рисков, как правило, приводящих к большим потерям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C465F15-11A0-8448-B483-F3A965212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077" y="164306"/>
            <a:ext cx="3357563" cy="172767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1469D8A-EC65-CB68-6E6C-7B969FB9E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209" y="1691956"/>
            <a:ext cx="3289300" cy="185023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FD916AC-BEA3-2304-C926-5C2AB3996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9953" y="3323004"/>
            <a:ext cx="3357563" cy="17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10698"/>
      </p:ext>
    </p:extLst>
  </p:cSld>
  <p:clrMapOvr>
    <a:masterClrMapping/>
  </p:clrMapOvr>
</p:sld>
</file>

<file path=ppt/theme/theme1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821</Words>
  <Application>Microsoft Office PowerPoint</Application>
  <PresentationFormat>Экран (16:9)</PresentationFormat>
  <Paragraphs>47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IBM Plex Sans</vt:lpstr>
      <vt:lpstr>IBM Plex Sans SemiBold</vt:lpstr>
      <vt:lpstr>Arial</vt:lpstr>
      <vt:lpstr>Макет шаблона GB</vt:lpstr>
      <vt:lpstr>Исследование особенностей ручного тестирования веб-приложений</vt:lpstr>
      <vt:lpstr>Елена Андреева</vt:lpstr>
      <vt:lpstr>Поставленная задача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Достигнутые цели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Алексей Андреев</dc:creator>
  <cp:lastModifiedBy>Алексей Андреев</cp:lastModifiedBy>
  <cp:revision>5</cp:revision>
  <dcterms:modified xsi:type="dcterms:W3CDTF">2023-10-18T22:39:20Z</dcterms:modified>
</cp:coreProperties>
</file>